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5DDC30"/>
    <a:srgbClr val="E02CE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-7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heme" Target="theme/theme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00F39-E2FE-4EBF-95BF-381A67674F36}" type="datetimeFigureOut">
              <a:rPr lang="en-US" smtClean="0"/>
              <a:pPr/>
              <a:t>9/30/10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2EF2F-AA24-4122-AACD-DF04FC22E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 RAP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By: Holly Lusk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9-30-10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27" name="PubOvalCallout"/>
          <p:cNvSpPr>
            <a:spLocks noEditPoints="1" noChangeArrowheads="1"/>
          </p:cNvSpPr>
          <p:nvPr/>
        </p:nvSpPr>
        <p:spPr bwMode="auto">
          <a:xfrm>
            <a:off x="838200" y="1066800"/>
            <a:ext cx="1828800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Creative Thinkers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rely on a combination of</a:t>
            </a:r>
          </a:p>
          <a:p>
            <a:pPr lvl="1"/>
            <a:r>
              <a:rPr lang="en-US" dirty="0" smtClean="0"/>
              <a:t>Their knowledge of the current domain</a:t>
            </a:r>
          </a:p>
          <a:p>
            <a:pPr lvl="1"/>
            <a:r>
              <a:rPr lang="en-US" dirty="0" smtClean="0"/>
              <a:t>Heuristic knowledge or “tricks of the trade”</a:t>
            </a:r>
          </a:p>
          <a:p>
            <a:pPr lvl="1"/>
            <a:r>
              <a:rPr lang="en-US" dirty="0" smtClean="0"/>
              <a:t>Learning strategies</a:t>
            </a:r>
          </a:p>
          <a:p>
            <a:pPr lvl="1"/>
            <a:r>
              <a:rPr lang="en-US" dirty="0" smtClean="0"/>
              <a:t>Metacognitive strategies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4" name="Picture 3" descr="Lighthou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3733800"/>
            <a:ext cx="3505200" cy="27432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Critical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Divergent Thinking- starts from a common point and moves outward to a variety of perspectives.</a:t>
            </a:r>
          </a:p>
          <a:p>
            <a:r>
              <a:rPr lang="en-US" dirty="0" smtClean="0"/>
              <a:t>Convergent Thinking- attempts to bring together thoughts from different perspectives.</a:t>
            </a:r>
          </a:p>
          <a:p>
            <a:r>
              <a:rPr lang="en-US" dirty="0" smtClean="0"/>
              <a:t>Innovation- Aims to produce something that is original and of value.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Sun 3"/>
          <p:cNvSpPr/>
          <p:nvPr/>
        </p:nvSpPr>
        <p:spPr>
          <a:xfrm>
            <a:off x="5181600" y="4724400"/>
            <a:ext cx="2743200" cy="1676400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Critical Thinking- a type of convergent thinking that determines the validity or value of something.</a:t>
            </a:r>
          </a:p>
          <a:p>
            <a:r>
              <a:rPr lang="en-US" dirty="0" smtClean="0"/>
              <a:t>Inductive Thinking- reasoning that moves from parts to whole.</a:t>
            </a:r>
          </a:p>
          <a:p>
            <a:r>
              <a:rPr lang="en-US" dirty="0" smtClean="0"/>
              <a:t>Deductive Thinking-reasoning that moves from the whole to parts. </a:t>
            </a:r>
            <a:endParaRPr lang="en-US" dirty="0"/>
          </a:p>
        </p:txBody>
      </p:sp>
      <p:pic>
        <p:nvPicPr>
          <p:cNvPr id="2051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800600"/>
            <a:ext cx="1676400" cy="180502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Authentic Instruction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Learning Autonomy (provides for, and builds on).</a:t>
            </a:r>
          </a:p>
          <a:p>
            <a:r>
              <a:rPr lang="en-US" dirty="0" smtClean="0"/>
              <a:t>Active learning and tend to be anchored (based on active, experimental learning)</a:t>
            </a:r>
          </a:p>
          <a:p>
            <a:r>
              <a:rPr lang="en-US" dirty="0" smtClean="0"/>
              <a:t>Holistic (Real Contexts)</a:t>
            </a:r>
          </a:p>
          <a:p>
            <a:r>
              <a:rPr lang="en-US" dirty="0" smtClean="0"/>
              <a:t>Complex (incorporates real-world and complex problems)</a:t>
            </a:r>
          </a:p>
          <a:p>
            <a:r>
              <a:rPr lang="en-US" dirty="0" smtClean="0"/>
              <a:t>Challenging activities (Lexiles)</a:t>
            </a:r>
          </a:p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0" y="228600"/>
            <a:ext cx="1752600" cy="1143000"/>
          </a:xfrm>
          <a:prstGeom prst="cloud">
            <a:avLst/>
          </a:prstGeom>
          <a:solidFill>
            <a:srgbClr val="5DDC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loud 4"/>
          <p:cNvSpPr/>
          <p:nvPr/>
        </p:nvSpPr>
        <p:spPr>
          <a:xfrm>
            <a:off x="6629400" y="5181600"/>
            <a:ext cx="2286000" cy="1447800"/>
          </a:xfrm>
          <a:prstGeom prst="cloud">
            <a:avLst/>
          </a:prstGeom>
          <a:solidFill>
            <a:srgbClr val="E02C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Scaffolds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Scaffolds are external supports for learning or solving problems.</a:t>
            </a:r>
          </a:p>
          <a:p>
            <a:pPr lvl="1"/>
            <a:r>
              <a:rPr lang="en-US" dirty="0" smtClean="0"/>
              <a:t>You can use common productivity tools, such as word processing, software, to scaffold student learning by increasing or decreasing the number of functions students can use in their work</a:t>
            </a:r>
            <a:endParaRPr lang="en-US" dirty="0"/>
          </a:p>
        </p:txBody>
      </p:sp>
      <p:pic>
        <p:nvPicPr>
          <p:cNvPr id="3074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572000"/>
            <a:ext cx="2176882" cy="1981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Lexiles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en-US" dirty="0" smtClean="0"/>
              <a:t>-	A scale that matches the difficulty of reading material to student ability, students can engage in relevant authentic materials at a level they can understand.</a:t>
            </a:r>
            <a:endParaRPr lang="en-US" dirty="0"/>
          </a:p>
        </p:txBody>
      </p:sp>
      <p:pic>
        <p:nvPicPr>
          <p:cNvPr id="4098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429000"/>
            <a:ext cx="32766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Collaborative work groups can ease the challenges of authentic instruction.</a:t>
            </a:r>
          </a:p>
          <a:p>
            <a:r>
              <a:rPr lang="en-US" dirty="0" smtClean="0"/>
              <a:t>Two strategies and tools that you can use to manage the classroom:</a:t>
            </a:r>
          </a:p>
          <a:p>
            <a:pPr lvl="1"/>
            <a:r>
              <a:rPr lang="en-US" dirty="0" smtClean="0"/>
              <a:t>The use of collaborative </a:t>
            </a:r>
            <a:r>
              <a:rPr lang="en-US" dirty="0"/>
              <a:t>w</a:t>
            </a:r>
            <a:r>
              <a:rPr lang="en-US" dirty="0" smtClean="0"/>
              <a:t>ork groups</a:t>
            </a:r>
          </a:p>
          <a:p>
            <a:pPr lvl="1"/>
            <a:r>
              <a:rPr lang="en-US" dirty="0" smtClean="0"/>
              <a:t>Technology-Based scaffolds</a:t>
            </a:r>
            <a:endParaRPr lang="en-US" dirty="0"/>
          </a:p>
        </p:txBody>
      </p:sp>
      <p:pic>
        <p:nvPicPr>
          <p:cNvPr id="5122" name="Picture 2" descr="C:\Program Files\Microsoft Office\MEDIA\CAGCAT10\j015776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191000"/>
            <a:ext cx="2514600" cy="24384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Directed Instruction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1. Materials and curricula are broken down into smaller steps and arranged in what assumed to be prerequisite order</a:t>
            </a:r>
          </a:p>
          <a:p>
            <a:r>
              <a:rPr lang="en-US" sz="2400" dirty="0" smtClean="0"/>
              <a:t>2. Objectives are stated clearly in terms of learner outcomes or performances</a:t>
            </a:r>
          </a:p>
          <a:p>
            <a:r>
              <a:rPr lang="en-US" sz="2400" dirty="0" smtClean="0"/>
              <a:t>3. Learners are provided with opportunities to connect their knowledge with what they already know.</a:t>
            </a:r>
          </a:p>
          <a:p>
            <a:r>
              <a:rPr lang="en-US" sz="2400" dirty="0" smtClean="0"/>
              <a:t>4. Learners are given practice with each step or combination of steps.</a:t>
            </a:r>
          </a:p>
          <a:p>
            <a:r>
              <a:rPr lang="en-US" sz="2400" dirty="0" smtClean="0"/>
              <a:t>5. Learners experience additional opportunities to practice that promote increasing responsibility and independence.</a:t>
            </a:r>
          </a:p>
          <a:p>
            <a:r>
              <a:rPr lang="en-US" sz="2400" dirty="0" smtClean="0"/>
              <a:t>6. Feedback is provided after each practice opportunity or set of practice opportunities.</a:t>
            </a:r>
            <a:endParaRPr lang="en-US" sz="2400" dirty="0"/>
          </a:p>
        </p:txBody>
      </p:sp>
      <p:sp>
        <p:nvSpPr>
          <p:cNvPr id="4" name="Smiley Face 3"/>
          <p:cNvSpPr/>
          <p:nvPr/>
        </p:nvSpPr>
        <p:spPr>
          <a:xfrm>
            <a:off x="381000" y="152400"/>
            <a:ext cx="1752600" cy="1295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eart 4"/>
          <p:cNvSpPr/>
          <p:nvPr/>
        </p:nvSpPr>
        <p:spPr>
          <a:xfrm>
            <a:off x="7620000" y="6019800"/>
            <a:ext cx="762000" cy="60960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380</Words>
  <Application>Microsoft Macintosh PowerPoint</Application>
  <PresentationFormat>On-screen Show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Chapter 3 RAP</vt:lpstr>
      <vt:lpstr>Creative Thinkers</vt:lpstr>
      <vt:lpstr>Types of Critical Thinking</vt:lpstr>
      <vt:lpstr>Types Cont.</vt:lpstr>
      <vt:lpstr>Authentic Instruction</vt:lpstr>
      <vt:lpstr>Scaffolds</vt:lpstr>
      <vt:lpstr>Lexiles</vt:lpstr>
      <vt:lpstr>Collaborative</vt:lpstr>
      <vt:lpstr>Directed Instruction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RAP</dc:title>
  <dc:creator>Hollie</dc:creator>
  <cp:lastModifiedBy>Student</cp:lastModifiedBy>
  <cp:revision>5</cp:revision>
  <dcterms:created xsi:type="dcterms:W3CDTF">2010-09-30T18:13:50Z</dcterms:created>
  <dcterms:modified xsi:type="dcterms:W3CDTF">2010-09-30T18:14:47Z</dcterms:modified>
</cp:coreProperties>
</file>